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57" r:id="rId3"/>
    <p:sldId id="258" r:id="rId4"/>
    <p:sldId id="26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ru.wikipedia.org/wiki/%D0%9B%D0%B5%D1%82%D0%B0%D1%8E%D1%89%D0%B8%D0%B9_%D1%86%D0%B8%D1%80%D0%BA_%D0%9C%D0%BE%D0%BD%D1%82%D0%B8_%D0%9F%D0%B0%D0%B9%D1%82%D0%BE%D0%BD%D0%B0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en.wikipedia.org/wiki/File:Python_logo_and_wordmark.svg" TargetMode="External"/><Relationship Id="rId4" Type="http://schemas.openxmlformats.org/officeDocument/2006/relationships/hyperlink" Target="https://en.wikipedia.org/wiki/File:Python_logo_1990s.svg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466f534d99_1_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1466f534d99_1_2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466f534d99_1_2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1466f534d99_1_2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466f534d99_1_2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466f534d99_1_2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466f534d99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466f534d99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1466f534d99_1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1466f534d99_1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Гвидо ван Россум не мог опубликовать дистрибутив без названия. Для языка ABC название придумывали долго, стремясь подчеркнуть идею проекта. Хотели объяснить, что программирование бывает таким же простым, как чтение азбуки, — учишь букву «А», потом «B», «C» и так далее.</a:t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Гвидо же считал нейминг пустой тратой времени и поэтому назвал свой язык в честь комедийного сериала «</a:t>
            </a:r>
            <a:r>
              <a:rPr lang="ru" u="sng">
                <a:solidFill>
                  <a:schemeClr val="hlink"/>
                </a:solidFill>
                <a:highlight>
                  <a:srgbClr val="FFFFFF"/>
                </a:highlight>
                <a:hlinkClick r:id="rId3"/>
              </a:rPr>
              <a:t>Летающий цирк Монти Пайтона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» — это одно из его любимых шоу и первая ассоциация, которая пришла ему в голову.</a:t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Вместе с названием для нового языка нужно было придумать логотип, и Гвидо поступил так же просто: случайно выбрал шрифт и написал слово «</a:t>
            </a:r>
            <a:r>
              <a:rPr lang="ru" u="sng">
                <a:solidFill>
                  <a:schemeClr val="hlink"/>
                </a:solidFill>
                <a:highlight>
                  <a:srgbClr val="FFFFFF"/>
                </a:highlight>
                <a:hlinkClick r:id="rId4"/>
              </a:rPr>
              <a:t>Python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».</a:t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Шрифтовой логотип просуществовал до 2006 года и изменился только потому, что многим пользователям нравилось ассоциировать Python со змеями — они появлялись на обложках книг по программированию, в журналах и на сайтах. Шрифтовым вариантом мало кто пользовался — все рисовали разных питонов. Чтобы избежать путаницы, создали </a:t>
            </a:r>
            <a:r>
              <a:rPr lang="ru" u="sng">
                <a:solidFill>
                  <a:schemeClr val="hlink"/>
                </a:solidFill>
                <a:highlight>
                  <a:srgbClr val="FFFFFF"/>
                </a:highlight>
                <a:hlinkClick r:id="rId5"/>
              </a:rPr>
              <a:t>новый логотип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, на котором синий и жёлтый питоны соседствуют с обновлённой шрифтовой надписью «Python».</a:t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466f534d99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466f534d99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466f534d99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466f534d99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922548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466f534d99_1_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466f534d99_1_1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1466f534d99_1_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1466f534d99_1_1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466f534d99_1_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466f534d99_1_1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Переменные позволяют хранить данные под «ярлыками»-именами и через них обращаться к этим данным. Вместо того чтобы давать точную ссылку на адрес, под которым в памяти компьютера хранятся какие-либо сведения, достаточно запросить об этих сведениях переменную. Это все равно что звонить другу по мобильному телефону. С точки зрения звонящего, совершенно неважно, где сейчас находится адресат звонка: несколько нажатий клавиш - и вот вы уже беседуете.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466f534d99_1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466f534d99_1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466f534d99_1_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466f534d99_1_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0" y="-25"/>
            <a:ext cx="8520600" cy="514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b="1">
                <a:solidFill>
                  <a:srgbClr val="666666"/>
                </a:solidFill>
              </a:rPr>
              <a:t>ЗНАКОМСТВО</a:t>
            </a:r>
            <a:endParaRPr b="1">
              <a:solidFill>
                <a:srgbClr val="666666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solidFill>
                  <a:srgbClr val="666666"/>
                </a:solidFill>
              </a:rPr>
              <a:t>С PYTHON</a:t>
            </a:r>
            <a:endParaRPr b="1"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>
            <a:spLocks noGrp="1"/>
          </p:cNvSpPr>
          <p:nvPr>
            <p:ph type="title"/>
          </p:nvPr>
        </p:nvSpPr>
        <p:spPr>
          <a:xfrm>
            <a:off x="192375" y="121025"/>
            <a:ext cx="874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solidFill>
                  <a:srgbClr val="0B5394"/>
                </a:solidFill>
              </a:rPr>
              <a:t>Ввод данных</a:t>
            </a:r>
            <a:endParaRPr b="1">
              <a:solidFill>
                <a:srgbClr val="0B5394"/>
              </a:solidFill>
            </a:endParaRPr>
          </a:p>
        </p:txBody>
      </p:sp>
      <p:sp>
        <p:nvSpPr>
          <p:cNvPr id="117" name="Google Shape;117;p21"/>
          <p:cNvSpPr txBox="1">
            <a:spLocks noGrp="1"/>
          </p:cNvSpPr>
          <p:nvPr>
            <p:ph type="body" idx="1"/>
          </p:nvPr>
        </p:nvSpPr>
        <p:spPr>
          <a:xfrm>
            <a:off x="463575" y="1017725"/>
            <a:ext cx="3242100" cy="316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140"/>
              <a:t>Функция </a:t>
            </a:r>
            <a:r>
              <a:rPr lang="ru" sz="2140" b="1">
                <a:solidFill>
                  <a:schemeClr val="accent4"/>
                </a:solidFill>
              </a:rPr>
              <a:t>input ()</a:t>
            </a:r>
            <a:endParaRPr sz="2140" b="1">
              <a:solidFill>
                <a:schemeClr val="accent4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ru" sz="2140"/>
              <a:t>позволяет присваивать переменным значения, которые вводит пользователь</a:t>
            </a:r>
            <a:endParaRPr b="1"/>
          </a:p>
        </p:txBody>
      </p:sp>
      <p:sp>
        <p:nvSpPr>
          <p:cNvPr id="118" name="Google Shape;118;p21"/>
          <p:cNvSpPr txBox="1"/>
          <p:nvPr/>
        </p:nvSpPr>
        <p:spPr>
          <a:xfrm>
            <a:off x="4095263" y="3128625"/>
            <a:ext cx="4853400" cy="8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>
              <a:solidFill>
                <a:srgbClr val="0000FF"/>
              </a:solidFill>
            </a:endParaRPr>
          </a:p>
        </p:txBody>
      </p:sp>
      <p:pic>
        <p:nvPicPr>
          <p:cNvPr id="119" name="Google Shape;11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95271" y="2032396"/>
            <a:ext cx="4853400" cy="9210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2"/>
          <p:cNvSpPr txBox="1">
            <a:spLocks noGrp="1"/>
          </p:cNvSpPr>
          <p:nvPr>
            <p:ph type="title"/>
          </p:nvPr>
        </p:nvSpPr>
        <p:spPr>
          <a:xfrm>
            <a:off x="192375" y="121025"/>
            <a:ext cx="874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solidFill>
                  <a:srgbClr val="0B5394"/>
                </a:solidFill>
              </a:rPr>
              <a:t>Задача 1 </a:t>
            </a:r>
            <a:endParaRPr b="1">
              <a:solidFill>
                <a:srgbClr val="0B5394"/>
              </a:solidFill>
            </a:endParaRPr>
          </a:p>
        </p:txBody>
      </p:sp>
      <p:sp>
        <p:nvSpPr>
          <p:cNvPr id="125" name="Google Shape;125;p22"/>
          <p:cNvSpPr txBox="1">
            <a:spLocks noGrp="1"/>
          </p:cNvSpPr>
          <p:nvPr>
            <p:ph type="body" idx="1"/>
          </p:nvPr>
        </p:nvSpPr>
        <p:spPr>
          <a:xfrm>
            <a:off x="463575" y="1017725"/>
            <a:ext cx="3242100" cy="316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2140"/>
              <a:t>Напишите программу принимающую возраст и имя и выводящую на экран</a:t>
            </a:r>
            <a:endParaRPr b="1"/>
          </a:p>
        </p:txBody>
      </p:sp>
      <p:sp>
        <p:nvSpPr>
          <p:cNvPr id="126" name="Google Shape;126;p22"/>
          <p:cNvSpPr txBox="1"/>
          <p:nvPr/>
        </p:nvSpPr>
        <p:spPr>
          <a:xfrm>
            <a:off x="4095263" y="3128625"/>
            <a:ext cx="4853400" cy="8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>
              <a:solidFill>
                <a:srgbClr val="0000FF"/>
              </a:solidFill>
            </a:endParaRPr>
          </a:p>
        </p:txBody>
      </p:sp>
      <p:pic>
        <p:nvPicPr>
          <p:cNvPr id="127" name="Google Shape;127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55813" y="2405275"/>
            <a:ext cx="4590568" cy="177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3"/>
          <p:cNvSpPr txBox="1">
            <a:spLocks noGrp="1"/>
          </p:cNvSpPr>
          <p:nvPr>
            <p:ph type="title"/>
          </p:nvPr>
        </p:nvSpPr>
        <p:spPr>
          <a:xfrm>
            <a:off x="192375" y="121025"/>
            <a:ext cx="874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solidFill>
                  <a:srgbClr val="0B5394"/>
                </a:solidFill>
              </a:rPr>
              <a:t>Задача 2 </a:t>
            </a:r>
            <a:endParaRPr b="1">
              <a:solidFill>
                <a:srgbClr val="0B5394"/>
              </a:solidFill>
            </a:endParaRPr>
          </a:p>
        </p:txBody>
      </p:sp>
      <p:sp>
        <p:nvSpPr>
          <p:cNvPr id="133" name="Google Shape;133;p23"/>
          <p:cNvSpPr txBox="1">
            <a:spLocks noGrp="1"/>
          </p:cNvSpPr>
          <p:nvPr>
            <p:ph type="body" idx="1"/>
          </p:nvPr>
        </p:nvSpPr>
        <p:spPr>
          <a:xfrm>
            <a:off x="463575" y="1017725"/>
            <a:ext cx="3242100" cy="316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2140"/>
              <a:t>Напишите программу принимающую данные и выводящую на экран тип полученной переменной</a:t>
            </a:r>
            <a:endParaRPr b="1"/>
          </a:p>
        </p:txBody>
      </p:sp>
      <p:sp>
        <p:nvSpPr>
          <p:cNvPr id="134" name="Google Shape;134;p23"/>
          <p:cNvSpPr txBox="1"/>
          <p:nvPr/>
        </p:nvSpPr>
        <p:spPr>
          <a:xfrm>
            <a:off x="4095263" y="3128625"/>
            <a:ext cx="4853400" cy="8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>
              <a:solidFill>
                <a:srgbClr val="0000FF"/>
              </a:solidFill>
            </a:endParaRPr>
          </a:p>
        </p:txBody>
      </p:sp>
      <p:pic>
        <p:nvPicPr>
          <p:cNvPr id="135" name="Google Shape;13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25875" y="1392875"/>
            <a:ext cx="4792200" cy="19775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4"/>
          <p:cNvSpPr txBox="1">
            <a:spLocks noGrp="1"/>
          </p:cNvSpPr>
          <p:nvPr>
            <p:ph type="title"/>
          </p:nvPr>
        </p:nvSpPr>
        <p:spPr>
          <a:xfrm>
            <a:off x="1164375" y="475875"/>
            <a:ext cx="6723000" cy="57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" sz="2620" b="1">
                <a:solidFill>
                  <a:srgbClr val="073763"/>
                </a:solidFill>
              </a:rPr>
              <a:t>Как так, урок закончен?</a:t>
            </a:r>
            <a:endParaRPr sz="2620" b="1">
              <a:solidFill>
                <a:srgbClr val="073763"/>
              </a:solidFill>
            </a:endParaRPr>
          </a:p>
        </p:txBody>
      </p:sp>
      <p:pic>
        <p:nvPicPr>
          <p:cNvPr id="141" name="Google Shape;14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72688" y="1152475"/>
            <a:ext cx="4198626" cy="3651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>
            <a:spLocks noGrp="1"/>
          </p:cNvSpPr>
          <p:nvPr>
            <p:ph type="title"/>
          </p:nvPr>
        </p:nvSpPr>
        <p:spPr>
          <a:xfrm>
            <a:off x="3888000" y="202025"/>
            <a:ext cx="4893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069805"/>
            <a:ext cx="9144003" cy="31253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192375" y="121025"/>
            <a:ext cx="874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solidFill>
                  <a:srgbClr val="0B5394"/>
                </a:solidFill>
              </a:rPr>
              <a:t>Hello World</a:t>
            </a:r>
            <a:endParaRPr b="1">
              <a:solidFill>
                <a:srgbClr val="0B5394"/>
              </a:solidFill>
            </a:endParaRPr>
          </a:p>
        </p:txBody>
      </p:sp>
      <p:sp>
        <p:nvSpPr>
          <p:cNvPr id="68" name="Google Shape;68;p15"/>
          <p:cNvSpPr txBox="1">
            <a:spLocks noGrp="1"/>
          </p:cNvSpPr>
          <p:nvPr>
            <p:ph type="body" idx="1"/>
          </p:nvPr>
        </p:nvSpPr>
        <p:spPr>
          <a:xfrm>
            <a:off x="463575" y="1017725"/>
            <a:ext cx="32421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140"/>
              <a:t>Функция </a:t>
            </a:r>
            <a:r>
              <a:rPr lang="ru" sz="2140" b="1">
                <a:solidFill>
                  <a:schemeClr val="accent4"/>
                </a:solidFill>
              </a:rPr>
              <a:t>print ()</a:t>
            </a:r>
            <a:endParaRPr sz="2140" b="1">
              <a:solidFill>
                <a:schemeClr val="accent4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140"/>
              <a:t>Выведет на экран текст который вы напишете в кавычки.</a:t>
            </a:r>
            <a:endParaRPr sz="214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508" b="1">
                <a:solidFill>
                  <a:srgbClr val="BF9000"/>
                </a:solidFill>
              </a:rPr>
              <a:t>Ловушка.</a:t>
            </a:r>
            <a:endParaRPr sz="1508" b="1">
              <a:solidFill>
                <a:srgbClr val="BF9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При написании команд Python  чувствителен к регистру.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b="1"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10150" y="1316250"/>
            <a:ext cx="4823626" cy="96155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5"/>
          <p:cNvSpPr txBox="1"/>
          <p:nvPr/>
        </p:nvSpPr>
        <p:spPr>
          <a:xfrm>
            <a:off x="4095263" y="3128625"/>
            <a:ext cx="4853400" cy="160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b="1"/>
              <a:t>Print(‘Hello World’) </a:t>
            </a:r>
            <a:endParaRPr b="1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b="1"/>
              <a:t>						</a:t>
            </a:r>
            <a:r>
              <a:rPr lang="ru" b="1">
                <a:solidFill>
                  <a:srgbClr val="0000FF"/>
                </a:solidFill>
              </a:rPr>
              <a:t>Работать не будут</a:t>
            </a:r>
            <a:endParaRPr b="1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b="1"/>
              <a:t>PRINT(‘Hello World’)</a:t>
            </a:r>
            <a:endParaRPr b="1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192375" y="121025"/>
            <a:ext cx="874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 dirty="0">
                <a:solidFill>
                  <a:srgbClr val="0B5394"/>
                </a:solidFill>
              </a:rPr>
              <a:t>Создадим проект</a:t>
            </a:r>
            <a:endParaRPr b="1" dirty="0">
              <a:solidFill>
                <a:srgbClr val="0B5394"/>
              </a:solidFill>
            </a:endParaRPr>
          </a:p>
        </p:txBody>
      </p:sp>
      <p:sp>
        <p:nvSpPr>
          <p:cNvPr id="68" name="Google Shape;68;p15"/>
          <p:cNvSpPr txBox="1">
            <a:spLocks noGrp="1"/>
          </p:cNvSpPr>
          <p:nvPr>
            <p:ph type="body" idx="1"/>
          </p:nvPr>
        </p:nvSpPr>
        <p:spPr>
          <a:xfrm>
            <a:off x="463575" y="1017725"/>
            <a:ext cx="32421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ru-RU" dirty="0"/>
              <a:t>Зайти на сайт </a:t>
            </a:r>
            <a:r>
              <a:rPr lang="en-US" b="1" dirty="0">
                <a:solidFill>
                  <a:schemeClr val="accent4"/>
                </a:solidFill>
              </a:rPr>
              <a:t>replit.com</a:t>
            </a:r>
            <a:endParaRPr lang="ru-RU" b="1" dirty="0">
              <a:solidFill>
                <a:schemeClr val="accent4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ru-RU" dirty="0">
                <a:solidFill>
                  <a:schemeClr val="bg2"/>
                </a:solidFill>
              </a:rPr>
              <a:t>Создать аккаунт через </a:t>
            </a:r>
            <a:r>
              <a:rPr lang="ru-RU" dirty="0" err="1">
                <a:solidFill>
                  <a:schemeClr val="bg2"/>
                </a:solidFill>
              </a:rPr>
              <a:t>гугл</a:t>
            </a:r>
            <a:r>
              <a:rPr lang="ru-RU" dirty="0">
                <a:solidFill>
                  <a:schemeClr val="bg2"/>
                </a:solidFill>
              </a:rPr>
              <a:t>.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E548D8E-6151-40A4-948F-8FF9C10F12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4909" y="1207238"/>
            <a:ext cx="4634958" cy="2729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2252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>
            <a:spLocks noGrp="1"/>
          </p:cNvSpPr>
          <p:nvPr>
            <p:ph type="title"/>
          </p:nvPr>
        </p:nvSpPr>
        <p:spPr>
          <a:xfrm>
            <a:off x="192375" y="121025"/>
            <a:ext cx="874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solidFill>
                  <a:srgbClr val="0B5394"/>
                </a:solidFill>
              </a:rPr>
              <a:t>Комментарии</a:t>
            </a:r>
            <a:endParaRPr b="1">
              <a:solidFill>
                <a:srgbClr val="0B5394"/>
              </a:solidFill>
            </a:endParaRPr>
          </a:p>
        </p:txBody>
      </p:sp>
      <p:sp>
        <p:nvSpPr>
          <p:cNvPr id="76" name="Google Shape;76;p16"/>
          <p:cNvSpPr txBox="1">
            <a:spLocks noGrp="1"/>
          </p:cNvSpPr>
          <p:nvPr>
            <p:ph type="body" idx="1"/>
          </p:nvPr>
        </p:nvSpPr>
        <p:spPr>
          <a:xfrm>
            <a:off x="463575" y="1017725"/>
            <a:ext cx="32421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140"/>
              <a:t> </a:t>
            </a:r>
            <a:r>
              <a:rPr lang="ru" sz="2140" b="1">
                <a:solidFill>
                  <a:schemeClr val="accent4"/>
                </a:solidFill>
              </a:rPr>
              <a:t># комментарии</a:t>
            </a:r>
            <a:endParaRPr sz="2140" b="1">
              <a:solidFill>
                <a:schemeClr val="accent4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140"/>
              <a:t>Комментарии объясняют содержание кода на английском или любом другом пригодном для таких целей человеческом языке.</a:t>
            </a:r>
            <a:endParaRPr sz="214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b="1"/>
          </a:p>
        </p:txBody>
      </p:sp>
      <p:sp>
        <p:nvSpPr>
          <p:cNvPr id="77" name="Google Shape;77;p16"/>
          <p:cNvSpPr txBox="1"/>
          <p:nvPr/>
        </p:nvSpPr>
        <p:spPr>
          <a:xfrm>
            <a:off x="4095263" y="3128625"/>
            <a:ext cx="4853400" cy="8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>
              <a:solidFill>
                <a:srgbClr val="0000FF"/>
              </a:solidFill>
            </a:endParaRPr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80373" y="1875660"/>
            <a:ext cx="4853400" cy="13921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>
            <a:spLocks noGrp="1"/>
          </p:cNvSpPr>
          <p:nvPr>
            <p:ph type="title"/>
          </p:nvPr>
        </p:nvSpPr>
        <p:spPr>
          <a:xfrm>
            <a:off x="192375" y="121025"/>
            <a:ext cx="874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solidFill>
                  <a:srgbClr val="0B5394"/>
                </a:solidFill>
              </a:rPr>
              <a:t>Строки и кавычки</a:t>
            </a:r>
            <a:endParaRPr b="1">
              <a:solidFill>
                <a:srgbClr val="0B5394"/>
              </a:solidFill>
            </a:endParaRPr>
          </a:p>
        </p:txBody>
      </p:sp>
      <p:sp>
        <p:nvSpPr>
          <p:cNvPr id="84" name="Google Shape;84;p17"/>
          <p:cNvSpPr txBox="1">
            <a:spLocks noGrp="1"/>
          </p:cNvSpPr>
          <p:nvPr>
            <p:ph type="body" idx="1"/>
          </p:nvPr>
        </p:nvSpPr>
        <p:spPr>
          <a:xfrm>
            <a:off x="463575" y="1017725"/>
            <a:ext cx="32421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140"/>
              <a:t>Строки могут обозначаться </a:t>
            </a:r>
            <a:r>
              <a:rPr lang="ru" sz="2140" b="1">
                <a:solidFill>
                  <a:schemeClr val="accent4"/>
                </a:solidFill>
              </a:rPr>
              <a:t>“”</a:t>
            </a:r>
            <a:r>
              <a:rPr lang="ru" sz="2140">
                <a:solidFill>
                  <a:schemeClr val="accent4"/>
                </a:solidFill>
              </a:rPr>
              <a:t> </a:t>
            </a:r>
            <a:r>
              <a:rPr lang="ru" sz="2140"/>
              <a:t>или </a:t>
            </a:r>
            <a:r>
              <a:rPr lang="ru" sz="2140" b="1">
                <a:solidFill>
                  <a:schemeClr val="accent4"/>
                </a:solidFill>
              </a:rPr>
              <a:t>‘’</a:t>
            </a:r>
            <a:r>
              <a:rPr lang="ru" sz="2140"/>
              <a:t>.</a:t>
            </a:r>
            <a:endParaRPr sz="214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14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ru" sz="2140" b="1">
                <a:solidFill>
                  <a:schemeClr val="accent4"/>
                </a:solidFill>
              </a:rPr>
              <a:t>“”” “””</a:t>
            </a:r>
            <a:r>
              <a:rPr lang="ru" sz="2140"/>
              <a:t> Как видите, строка в тройных кавычках может занимать в коде несколько строк и выводится на экране точно в таком же виде, как и вводится.</a:t>
            </a:r>
            <a:endParaRPr sz="2140"/>
          </a:p>
        </p:txBody>
      </p:sp>
      <p:sp>
        <p:nvSpPr>
          <p:cNvPr id="85" name="Google Shape;85;p17"/>
          <p:cNvSpPr txBox="1"/>
          <p:nvPr/>
        </p:nvSpPr>
        <p:spPr>
          <a:xfrm>
            <a:off x="4095263" y="3128625"/>
            <a:ext cx="4853400" cy="8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>
              <a:solidFill>
                <a:srgbClr val="0000FF"/>
              </a:solidFill>
            </a:endParaRPr>
          </a:p>
        </p:txBody>
      </p:sp>
      <p:pic>
        <p:nvPicPr>
          <p:cNvPr id="86" name="Google Shape;8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54863" y="1506700"/>
            <a:ext cx="4934218" cy="2130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>
            <a:spLocks noGrp="1"/>
          </p:cNvSpPr>
          <p:nvPr>
            <p:ph type="title"/>
          </p:nvPr>
        </p:nvSpPr>
        <p:spPr>
          <a:xfrm>
            <a:off x="192375" y="121025"/>
            <a:ext cx="874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solidFill>
                  <a:srgbClr val="0B5394"/>
                </a:solidFill>
              </a:rPr>
              <a:t>Переменная</a:t>
            </a:r>
            <a:endParaRPr b="1">
              <a:solidFill>
                <a:srgbClr val="0B5394"/>
              </a:solidFill>
            </a:endParaRPr>
          </a:p>
        </p:txBody>
      </p:sp>
      <p:sp>
        <p:nvSpPr>
          <p:cNvPr id="92" name="Google Shape;92;p18"/>
          <p:cNvSpPr txBox="1">
            <a:spLocks noGrp="1"/>
          </p:cNvSpPr>
          <p:nvPr>
            <p:ph type="body" idx="1"/>
          </p:nvPr>
        </p:nvSpPr>
        <p:spPr>
          <a:xfrm>
            <a:off x="463575" y="1017725"/>
            <a:ext cx="3495300" cy="321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140"/>
              <a:t>Переменная </a:t>
            </a:r>
            <a:r>
              <a:rPr lang="ru" sz="2140" b="1">
                <a:solidFill>
                  <a:schemeClr val="accent4"/>
                </a:solidFill>
              </a:rPr>
              <a:t>name ()</a:t>
            </a:r>
            <a:endParaRPr sz="2140" b="1">
              <a:solidFill>
                <a:schemeClr val="accent4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ru" sz="1700" b="1">
                <a:highlight>
                  <a:srgbClr val="FFFFFF"/>
                </a:highlight>
              </a:rPr>
              <a:t>переменная</a:t>
            </a:r>
            <a:r>
              <a:rPr lang="ru" sz="1700">
                <a:highlight>
                  <a:srgbClr val="FFFFFF"/>
                </a:highlight>
              </a:rPr>
              <a:t> – это контейнер для данных. Данные, хранящиеся в переменной, называются значением.</a:t>
            </a:r>
            <a:endParaRPr b="1"/>
          </a:p>
        </p:txBody>
      </p:sp>
      <p:sp>
        <p:nvSpPr>
          <p:cNvPr id="93" name="Google Shape;93;p18"/>
          <p:cNvSpPr txBox="1"/>
          <p:nvPr/>
        </p:nvSpPr>
        <p:spPr>
          <a:xfrm>
            <a:off x="4095263" y="2713500"/>
            <a:ext cx="4853400" cy="139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400"/>
              <a:buChar char="●"/>
            </a:pPr>
            <a:r>
              <a:rPr lang="ru">
                <a:solidFill>
                  <a:srgbClr val="073763"/>
                </a:solidFill>
              </a:rPr>
              <a:t>имя переменной может состоять только из цифр, букв и знаков подчеркивания</a:t>
            </a:r>
            <a:endParaRPr>
              <a:solidFill>
                <a:srgbClr val="073763"/>
              </a:solidFill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400"/>
              <a:buChar char="●"/>
            </a:pPr>
            <a:r>
              <a:rPr lang="ru">
                <a:solidFill>
                  <a:srgbClr val="073763"/>
                </a:solidFill>
              </a:rPr>
              <a:t>имя переменной не может начинаться с цифры</a:t>
            </a:r>
            <a:endParaRPr>
              <a:solidFill>
                <a:srgbClr val="073763"/>
              </a:solidFill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400"/>
              <a:buChar char="●"/>
            </a:pPr>
            <a:r>
              <a:rPr lang="ru">
                <a:solidFill>
                  <a:srgbClr val="073763"/>
                </a:solidFill>
              </a:rPr>
              <a:t>описывает суть, но не больше 15 символов</a:t>
            </a:r>
            <a:endParaRPr>
              <a:solidFill>
                <a:srgbClr val="073763"/>
              </a:solidFill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400"/>
              <a:buChar char="●"/>
            </a:pPr>
            <a:r>
              <a:rPr lang="ru">
                <a:solidFill>
                  <a:srgbClr val="073763"/>
                </a:solidFill>
              </a:rPr>
              <a:t>не начинается с _</a:t>
            </a:r>
            <a:endParaRPr b="1">
              <a:solidFill>
                <a:srgbClr val="073763"/>
              </a:solidFill>
            </a:endParaRPr>
          </a:p>
        </p:txBody>
      </p:sp>
      <p:pic>
        <p:nvPicPr>
          <p:cNvPr id="94" name="Google Shape;9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95275" y="1191700"/>
            <a:ext cx="4853400" cy="1266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>
            <a:spLocks noGrp="1"/>
          </p:cNvSpPr>
          <p:nvPr>
            <p:ph type="title"/>
          </p:nvPr>
        </p:nvSpPr>
        <p:spPr>
          <a:xfrm>
            <a:off x="192375" y="121025"/>
            <a:ext cx="874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solidFill>
                  <a:srgbClr val="0B5394"/>
                </a:solidFill>
              </a:rPr>
              <a:t>Виды переменных</a:t>
            </a:r>
            <a:endParaRPr b="1">
              <a:solidFill>
                <a:srgbClr val="0B5394"/>
              </a:solidFill>
            </a:endParaRPr>
          </a:p>
        </p:txBody>
      </p:sp>
      <p:sp>
        <p:nvSpPr>
          <p:cNvPr id="100" name="Google Shape;100;p19"/>
          <p:cNvSpPr txBox="1">
            <a:spLocks noGrp="1"/>
          </p:cNvSpPr>
          <p:nvPr>
            <p:ph type="body" idx="1"/>
          </p:nvPr>
        </p:nvSpPr>
        <p:spPr>
          <a:xfrm>
            <a:off x="1329900" y="2171925"/>
            <a:ext cx="3242100" cy="95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/>
              <a:t>Целые Числа.</a:t>
            </a:r>
            <a:endParaRPr b="1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ru" b="1"/>
              <a:t>Int(x) 		X= 156</a:t>
            </a:r>
            <a:endParaRPr b="1"/>
          </a:p>
        </p:txBody>
      </p:sp>
      <p:sp>
        <p:nvSpPr>
          <p:cNvPr id="101" name="Google Shape;101;p19"/>
          <p:cNvSpPr txBox="1">
            <a:spLocks noGrp="1"/>
          </p:cNvSpPr>
          <p:nvPr>
            <p:ph type="body" idx="1"/>
          </p:nvPr>
        </p:nvSpPr>
        <p:spPr>
          <a:xfrm>
            <a:off x="1239300" y="3640575"/>
            <a:ext cx="3242100" cy="95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solidFill>
                  <a:schemeClr val="accent4"/>
                </a:solidFill>
              </a:rPr>
              <a:t>Строки</a:t>
            </a:r>
            <a:endParaRPr b="1">
              <a:solidFill>
                <a:schemeClr val="accent4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ru" b="1">
                <a:solidFill>
                  <a:schemeClr val="accent4"/>
                </a:solidFill>
              </a:rPr>
              <a:t>str(x)			X=”текст”</a:t>
            </a:r>
            <a:endParaRPr b="1">
              <a:solidFill>
                <a:schemeClr val="accent4"/>
              </a:solidFill>
            </a:endParaRPr>
          </a:p>
        </p:txBody>
      </p:sp>
      <p:sp>
        <p:nvSpPr>
          <p:cNvPr id="102" name="Google Shape;102;p19"/>
          <p:cNvSpPr txBox="1">
            <a:spLocks noGrp="1"/>
          </p:cNvSpPr>
          <p:nvPr>
            <p:ph type="body" idx="1"/>
          </p:nvPr>
        </p:nvSpPr>
        <p:spPr>
          <a:xfrm>
            <a:off x="5340975" y="2171925"/>
            <a:ext cx="3242100" cy="95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solidFill>
                  <a:schemeClr val="accent4"/>
                </a:solidFill>
              </a:rPr>
              <a:t>Десятичные дроби</a:t>
            </a:r>
            <a:endParaRPr b="1">
              <a:solidFill>
                <a:schemeClr val="accent4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ru" b="1">
                <a:solidFill>
                  <a:schemeClr val="accent4"/>
                </a:solidFill>
              </a:rPr>
              <a:t>float(x)		X=15.6</a:t>
            </a:r>
            <a:endParaRPr b="1">
              <a:solidFill>
                <a:schemeClr val="accent4"/>
              </a:solidFill>
            </a:endParaRPr>
          </a:p>
        </p:txBody>
      </p:sp>
      <p:sp>
        <p:nvSpPr>
          <p:cNvPr id="103" name="Google Shape;103;p19"/>
          <p:cNvSpPr txBox="1">
            <a:spLocks noGrp="1"/>
          </p:cNvSpPr>
          <p:nvPr>
            <p:ph type="body" idx="1"/>
          </p:nvPr>
        </p:nvSpPr>
        <p:spPr>
          <a:xfrm>
            <a:off x="5340975" y="3640575"/>
            <a:ext cx="3242100" cy="95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/>
              <a:t>Динамическая типизация</a:t>
            </a:r>
            <a:endParaRPr b="1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ru" b="1"/>
              <a:t>type()</a:t>
            </a:r>
            <a:endParaRPr b="1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>
            <a:spLocks noGrp="1"/>
          </p:cNvSpPr>
          <p:nvPr>
            <p:ph type="title"/>
          </p:nvPr>
        </p:nvSpPr>
        <p:spPr>
          <a:xfrm>
            <a:off x="192375" y="121025"/>
            <a:ext cx="874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solidFill>
                  <a:srgbClr val="0B5394"/>
                </a:solidFill>
              </a:rPr>
              <a:t>Динамическая типизация</a:t>
            </a:r>
            <a:endParaRPr b="1">
              <a:solidFill>
                <a:srgbClr val="0B5394"/>
              </a:solidFill>
            </a:endParaRPr>
          </a:p>
        </p:txBody>
      </p:sp>
      <p:sp>
        <p:nvSpPr>
          <p:cNvPr id="109" name="Google Shape;109;p20"/>
          <p:cNvSpPr txBox="1">
            <a:spLocks noGrp="1"/>
          </p:cNvSpPr>
          <p:nvPr>
            <p:ph type="body" idx="1"/>
          </p:nvPr>
        </p:nvSpPr>
        <p:spPr>
          <a:xfrm>
            <a:off x="524325" y="1134050"/>
            <a:ext cx="3242100" cy="287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140"/>
              <a:t>Функция </a:t>
            </a:r>
            <a:r>
              <a:rPr lang="ru" sz="2050" b="1">
                <a:solidFill>
                  <a:schemeClr val="accent4"/>
                </a:solidFill>
              </a:rPr>
              <a:t>type()</a:t>
            </a:r>
            <a:endParaRPr sz="2050" b="1">
              <a:solidFill>
                <a:schemeClr val="accent4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140"/>
              <a:t>Показывает тип введённого элемента.</a:t>
            </a:r>
            <a:endParaRPr sz="214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b="1"/>
          </a:p>
        </p:txBody>
      </p:sp>
      <p:sp>
        <p:nvSpPr>
          <p:cNvPr id="110" name="Google Shape;110;p20"/>
          <p:cNvSpPr txBox="1"/>
          <p:nvPr/>
        </p:nvSpPr>
        <p:spPr>
          <a:xfrm>
            <a:off x="4095263" y="3128625"/>
            <a:ext cx="4853400" cy="8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b="1"/>
              <a:t>P</a:t>
            </a:r>
            <a:endParaRPr b="1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>
              <a:solidFill>
                <a:srgbClr val="0000FF"/>
              </a:solidFill>
            </a:endParaRPr>
          </a:p>
        </p:txBody>
      </p:sp>
      <p:pic>
        <p:nvPicPr>
          <p:cNvPr id="111" name="Google Shape;11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95275" y="1134150"/>
            <a:ext cx="4853399" cy="28752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527</Words>
  <Application>Microsoft Office PowerPoint</Application>
  <PresentationFormat>Экран (16:9)</PresentationFormat>
  <Paragraphs>55</Paragraphs>
  <Slides>13</Slides>
  <Notes>13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5" baseType="lpstr">
      <vt:lpstr>Arial</vt:lpstr>
      <vt:lpstr>Simple Light</vt:lpstr>
      <vt:lpstr>ЗНАКОМСТВО С PYTHON</vt:lpstr>
      <vt:lpstr>Презентация PowerPoint</vt:lpstr>
      <vt:lpstr>Hello World</vt:lpstr>
      <vt:lpstr>Создадим проект</vt:lpstr>
      <vt:lpstr>Комментарии</vt:lpstr>
      <vt:lpstr>Строки и кавычки</vt:lpstr>
      <vt:lpstr>Переменная</vt:lpstr>
      <vt:lpstr>Виды переменных</vt:lpstr>
      <vt:lpstr>Динамическая типизация</vt:lpstr>
      <vt:lpstr>Ввод данных</vt:lpstr>
      <vt:lpstr>Задача 1 </vt:lpstr>
      <vt:lpstr>Задача 2 </vt:lpstr>
      <vt:lpstr>Как так, урок закончен?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ЗНАКОМСТВО С PYTHON</dc:title>
  <cp:lastModifiedBy>Анастасия Мещенкова</cp:lastModifiedBy>
  <cp:revision>1</cp:revision>
  <dcterms:modified xsi:type="dcterms:W3CDTF">2022-09-11T07:32:28Z</dcterms:modified>
</cp:coreProperties>
</file>